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4" r:id="rId16"/>
    <p:sldId id="275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120FBE-B030-484C-B84A-329796B4B4ED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82F2E7-1D7C-4926-84F3-21C4F2D14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257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C7902-744C-4B3B-BDFC-D27EE8736217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5AA61-66F5-41D4-A96A-B065B1121A87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A0C8-5B76-4758-8887-D4AC6054C3DF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6AA90-173C-47F3-964E-B93415335EF0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2F69-04C8-442D-BF65-9B8C61EF82E6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40D18-0E36-4FCC-A9AF-D17EA0E122B9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7DF1D-78C0-4E04-84E2-821B226199B5}" type="datetime1">
              <a:rPr lang="en-US" smtClean="0"/>
              <a:t>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B566-1F47-4353-9915-A4B3AB8C6E3B}" type="datetime1">
              <a:rPr lang="en-US" smtClean="0"/>
              <a:t>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CF77-C706-4F4C-A57A-247555C5AAEE}" type="datetime1">
              <a:rPr lang="en-US" smtClean="0"/>
              <a:t>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AAF27-FE1B-4CC2-87CF-8250857FE7A8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59A7-515A-467B-89CC-C8BC56AF1891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7832E-4AC1-4365-92D5-383CF0EA6925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eant4.cern.ch/support/proc_mod_catalog/physics_lists/hadronic/FTFP_BERT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eant4.cern.ch/G4UsersDocuments/UsersGuides/PhysicsReferenceManual/html/node34.html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FNAL beam test simulation with Geant4.10.01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Aiwu Zhang</a:t>
            </a:r>
          </a:p>
          <a:p>
            <a:r>
              <a:rPr lang="en-US" dirty="0" smtClean="0"/>
              <a:t>Florida Tech</a:t>
            </a:r>
          </a:p>
          <a:p>
            <a:r>
              <a:rPr lang="en-US" dirty="0" smtClean="0"/>
              <a:t>2015-01-20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399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32</a:t>
            </a:r>
            <a:r>
              <a:rPr lang="en-US" sz="3000" dirty="0" smtClean="0"/>
              <a:t>GeV/c pi- </a:t>
            </a:r>
            <a:r>
              <a:rPr lang="en-US" sz="3000" dirty="0" smtClean="0">
                <a:solidFill>
                  <a:srgbClr val="0000CC"/>
                </a:solidFill>
              </a:rPr>
              <a:t>residual</a:t>
            </a:r>
            <a:r>
              <a:rPr lang="en-US" sz="3000" dirty="0" smtClean="0"/>
              <a:t> distributions for </a:t>
            </a:r>
            <a:r>
              <a:rPr lang="en-US" sz="3000" b="1" dirty="0" smtClean="0">
                <a:solidFill>
                  <a:srgbClr val="0000CC"/>
                </a:solidFill>
              </a:rPr>
              <a:t>FITEIC</a:t>
            </a:r>
            <a:endParaRPr lang="en-US" sz="3000" b="1" dirty="0">
              <a:solidFill>
                <a:srgbClr val="0000CC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40471"/>
            <a:ext cx="4648198" cy="27767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785991"/>
            <a:ext cx="4495799" cy="26856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1066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FITEIC_X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11062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FITEIC_X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53891" y="2895600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Units all in um</a:t>
            </a:r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1" y="3651286"/>
            <a:ext cx="4629148" cy="27653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691116"/>
            <a:ext cx="4495799" cy="26856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5800" y="3962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FITEIC_Y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40018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FITEIC_Y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81600" y="20574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GeoMean</a:t>
            </a:r>
            <a:r>
              <a:rPr lang="en-US" sz="2400" dirty="0" smtClean="0">
                <a:solidFill>
                  <a:srgbClr val="FF0000"/>
                </a:solidFill>
              </a:rPr>
              <a:t>: 56um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1600" y="4655403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GeoMean</a:t>
            </a:r>
            <a:r>
              <a:rPr lang="en-US" sz="2400" dirty="0" smtClean="0">
                <a:solidFill>
                  <a:srgbClr val="FF0000"/>
                </a:solidFill>
              </a:rPr>
              <a:t>: 56um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215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120</a:t>
            </a:r>
            <a:r>
              <a:rPr lang="en-US" sz="3000" dirty="0" smtClean="0"/>
              <a:t>GeV/c pi- </a:t>
            </a:r>
            <a:r>
              <a:rPr lang="en-US" sz="3000" dirty="0" smtClean="0">
                <a:solidFill>
                  <a:srgbClr val="0000CC"/>
                </a:solidFill>
              </a:rPr>
              <a:t>residual</a:t>
            </a:r>
            <a:r>
              <a:rPr lang="en-US" sz="3000" dirty="0" smtClean="0"/>
              <a:t> distributions</a:t>
            </a:r>
            <a:endParaRPr lang="en-US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0471"/>
            <a:ext cx="4648200" cy="27767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785991"/>
            <a:ext cx="4495800" cy="26856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1066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REF1X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11062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REF1X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53891" y="2895600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Units all in um</a:t>
            </a:r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3651286"/>
            <a:ext cx="4629150" cy="27653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691116"/>
            <a:ext cx="4495800" cy="26856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5800" y="3962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REF2X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40018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REF2X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81600" y="20574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GeoMean</a:t>
            </a:r>
            <a:r>
              <a:rPr lang="en-US" sz="2400" dirty="0" smtClean="0">
                <a:solidFill>
                  <a:srgbClr val="FF0000"/>
                </a:solidFill>
              </a:rPr>
              <a:t>: 12um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1600" y="4655403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GeoMean</a:t>
            </a:r>
            <a:r>
              <a:rPr lang="en-US" sz="2400" dirty="0" smtClean="0">
                <a:solidFill>
                  <a:srgbClr val="FF0000"/>
                </a:solidFill>
              </a:rPr>
              <a:t>: 10um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31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120</a:t>
            </a:r>
            <a:r>
              <a:rPr lang="en-US" sz="3000" dirty="0" smtClean="0"/>
              <a:t>GeV/c pi- </a:t>
            </a:r>
            <a:r>
              <a:rPr lang="en-US" sz="3000" dirty="0" smtClean="0">
                <a:solidFill>
                  <a:srgbClr val="0000CC"/>
                </a:solidFill>
              </a:rPr>
              <a:t>residual</a:t>
            </a:r>
            <a:r>
              <a:rPr lang="en-US" sz="3000" dirty="0" smtClean="0"/>
              <a:t> distributions</a:t>
            </a:r>
            <a:endParaRPr lang="en-US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40471"/>
            <a:ext cx="4648198" cy="27767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785991"/>
            <a:ext cx="4495799" cy="26856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1066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REF3X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11062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REF3X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53891" y="2895600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Units all in um</a:t>
            </a:r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1" y="3651286"/>
            <a:ext cx="4629148" cy="27653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691116"/>
            <a:ext cx="4495799" cy="26856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5800" y="3962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REF4X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40018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REF4X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81600" y="20574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GeoMean</a:t>
            </a:r>
            <a:r>
              <a:rPr lang="en-US" sz="2400" dirty="0" smtClean="0">
                <a:solidFill>
                  <a:srgbClr val="FF0000"/>
                </a:solidFill>
              </a:rPr>
              <a:t>: 7um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1600" y="4655403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GeoMean</a:t>
            </a:r>
            <a:r>
              <a:rPr lang="en-US" sz="2400" dirty="0" smtClean="0">
                <a:solidFill>
                  <a:srgbClr val="FF0000"/>
                </a:solidFill>
              </a:rPr>
              <a:t>: 11um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60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120</a:t>
            </a:r>
            <a:r>
              <a:rPr lang="en-US" sz="3000" dirty="0" smtClean="0"/>
              <a:t>GeV/c pi- </a:t>
            </a:r>
            <a:r>
              <a:rPr lang="en-US" sz="3000" dirty="0" smtClean="0">
                <a:solidFill>
                  <a:srgbClr val="0000CC"/>
                </a:solidFill>
              </a:rPr>
              <a:t>residual</a:t>
            </a:r>
            <a:r>
              <a:rPr lang="en-US" sz="3000" dirty="0" smtClean="0"/>
              <a:t> distributions for </a:t>
            </a:r>
            <a:r>
              <a:rPr lang="en-US" sz="3000" b="1" dirty="0" smtClean="0">
                <a:solidFill>
                  <a:srgbClr val="0000CC"/>
                </a:solidFill>
              </a:rPr>
              <a:t>FITEIC</a:t>
            </a:r>
            <a:endParaRPr lang="en-US" sz="3000" b="1" dirty="0">
              <a:solidFill>
                <a:srgbClr val="0000CC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40471"/>
            <a:ext cx="4648198" cy="27767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785991"/>
            <a:ext cx="4495799" cy="26856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1066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FITEIC_X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11062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FITEIC_X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53891" y="2895600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Units all in um</a:t>
            </a:r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1" y="3651286"/>
            <a:ext cx="4629148" cy="27653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691116"/>
            <a:ext cx="4495799" cy="268569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5800" y="3962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FITEIC_Y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40018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FITEIC_Y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81600" y="20574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GeoMean</a:t>
            </a:r>
            <a:r>
              <a:rPr lang="en-US" sz="2400" dirty="0" smtClean="0">
                <a:solidFill>
                  <a:srgbClr val="FF0000"/>
                </a:solidFill>
              </a:rPr>
              <a:t>: 15um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1600" y="4655403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GeoMean</a:t>
            </a:r>
            <a:r>
              <a:rPr lang="en-US" sz="2400" dirty="0" smtClean="0">
                <a:solidFill>
                  <a:srgbClr val="FF0000"/>
                </a:solidFill>
              </a:rPr>
              <a:t>: 15um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560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dirty="0" smtClean="0"/>
              <a:t>Comparison tables</a:t>
            </a:r>
            <a:endParaRPr lang="en-US" sz="30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232116"/>
              </p:ext>
            </p:extLst>
          </p:nvPr>
        </p:nvGraphicFramePr>
        <p:xfrm>
          <a:off x="228601" y="781111"/>
          <a:ext cx="8839196" cy="50862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2520"/>
                <a:gridCol w="679723"/>
                <a:gridCol w="679723"/>
                <a:gridCol w="679723"/>
                <a:gridCol w="679723"/>
                <a:gridCol w="679723"/>
                <a:gridCol w="679723"/>
                <a:gridCol w="679723"/>
                <a:gridCol w="679723"/>
                <a:gridCol w="679723"/>
                <a:gridCol w="679723"/>
                <a:gridCol w="679723"/>
                <a:gridCol w="679723"/>
              </a:tblGrid>
              <a:tr h="1323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32GeV/c pi-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120GeV/c pi-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Ex_err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In_err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GM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GM_err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Ex_err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In_err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GM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GM_err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REF1X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86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0.5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23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45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REF1Y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87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0.5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24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45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REF2X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46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32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39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REF2Y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47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33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0000CC"/>
                          </a:solidFill>
                          <a:effectLst/>
                        </a:rPr>
                        <a:t>39</a:t>
                      </a:r>
                      <a:endParaRPr lang="en-US" sz="1400" b="0" i="0" u="none" strike="noStrike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0.3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11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REF3X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33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0000CC"/>
                          </a:solidFill>
                          <a:effectLst/>
                        </a:rPr>
                        <a:t>26</a:t>
                      </a:r>
                      <a:endParaRPr lang="en-US" sz="1400" b="0" i="0" u="none" strike="noStrike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0.2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REF3Y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33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26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0.2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REF4X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27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41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17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7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0000CC"/>
                          </a:solidFill>
                          <a:effectLst/>
                        </a:rPr>
                        <a:t>11</a:t>
                      </a:r>
                      <a:endParaRPr lang="en-US" sz="1400" b="0" i="0" u="none" strike="noStrike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REF4Y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63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28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42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17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7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11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FITEIC_X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49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0.5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17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15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FITEIC_Y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50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0.5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17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15</a:t>
                      </a:r>
                      <a:endParaRPr lang="en-US" sz="14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32GeV/c proton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120GeV/c proton</a:t>
                      </a:r>
                      <a:endParaRPr 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REF1X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87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0.5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45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23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6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0.0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REF1Y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86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0.5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44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23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12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REF2X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47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39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0.3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9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REF2Y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46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39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13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REF3X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26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0.2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9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5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REF3Y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26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REF4X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28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42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0.4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17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7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REF4Y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27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41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17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7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11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FITEIC_X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50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56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0.5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17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15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  <a:tr h="132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FITEIC_Y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62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49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55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0.5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17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13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15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0.1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" y="697468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Units in um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2363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dirty="0" smtClean="0"/>
              <a:t>Resolutions for trackers</a:t>
            </a:r>
            <a:endParaRPr lang="en-US" sz="30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185350"/>
              </p:ext>
            </p:extLst>
          </p:nvPr>
        </p:nvGraphicFramePr>
        <p:xfrm>
          <a:off x="152400" y="609600"/>
          <a:ext cx="8610597" cy="52920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6733"/>
                <a:gridCol w="956733"/>
                <a:gridCol w="956733"/>
                <a:gridCol w="956733"/>
                <a:gridCol w="956733"/>
                <a:gridCol w="956733"/>
                <a:gridCol w="956733"/>
                <a:gridCol w="956733"/>
                <a:gridCol w="956733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Ex_exp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In_exp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GM_exp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Ex_G4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In_G4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GM_G4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Corrected resolution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32GeV/c pion case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REF1X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86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86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45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73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REF1Y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87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87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24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45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74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REF2X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79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46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32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39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69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REF2Y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68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81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47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39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REF3X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82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64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20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26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REF3Y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82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64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20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26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58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REF4X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126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83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63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27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41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72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REF4Y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118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51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78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63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28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42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65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Ex_exp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In_exp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GM_exp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Ex_G4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In_G4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GM_G4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120 GeV/c proton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REF1X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134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70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6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12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69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REF1Y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98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52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6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12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REF2X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65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12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9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10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REF2Y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62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52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13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9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10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51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REF3X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68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42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54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9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5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7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53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REF3Y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58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9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5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7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58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REF4X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91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41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61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17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7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11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REF4Y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61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17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7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11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0" y="5943600"/>
                <a:ext cx="9144000" cy="656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“Corrected resolution” means calculate resolution in quadrature: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𝜎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𝑒𝑥𝑝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Sup>
                          <m:sSubSup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𝐺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4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dirty="0" smtClean="0"/>
                  <a:t>. </a:t>
                </a:r>
                <a:endParaRPr lang="en-US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943600"/>
                <a:ext cx="9144000" cy="656013"/>
              </a:xfrm>
              <a:prstGeom prst="rect">
                <a:avLst/>
              </a:prstGeom>
              <a:blipFill rotWithShape="1">
                <a:blip r:embed="rId2"/>
                <a:stretch>
                  <a:fillRect l="-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671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dirty="0" smtClean="0"/>
              <a:t>Resolutions for FIT EIC chamber (zigzag)</a:t>
            </a:r>
            <a:endParaRPr lang="en-US" sz="3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52400" y="1219200"/>
                <a:ext cx="8839200" cy="185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In the </a:t>
                </a:r>
                <a:r>
                  <a:rPr lang="en-US" u="sng" dirty="0" smtClean="0"/>
                  <a:t>beam data </a:t>
                </a:r>
                <a:r>
                  <a:rPr lang="en-US" dirty="0" smtClean="0"/>
                  <a:t>we analyze in polar coordinate and get a resolution ~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170urad</a:t>
                </a:r>
                <a:r>
                  <a:rPr lang="en-US" dirty="0" smtClean="0"/>
                  <a:t>, at </a:t>
                </a:r>
                <a:r>
                  <a:rPr lang="en-US" b="1" dirty="0" smtClean="0"/>
                  <a:t>R=1870mm</a:t>
                </a:r>
                <a:r>
                  <a:rPr lang="en-US" dirty="0" smtClean="0"/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The </a:t>
                </a:r>
                <a:r>
                  <a:rPr lang="en-US" u="sng" dirty="0" smtClean="0"/>
                  <a:t>G4 simulation</a:t>
                </a:r>
                <a:r>
                  <a:rPr lang="en-US" dirty="0" smtClean="0"/>
                  <a:t> shows that resolution on the FITEIC chamber is 56um, which is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56/1.87urad=30urad</a:t>
                </a:r>
                <a:r>
                  <a:rPr lang="en-US" dirty="0" smtClean="0"/>
                  <a:t> if we transfer it into polar coordinates.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So, </a:t>
                </a:r>
                <a:r>
                  <a:rPr lang="en-US" b="1" dirty="0" smtClean="0">
                    <a:solidFill>
                      <a:srgbClr val="0000CC"/>
                    </a:solidFill>
                  </a:rPr>
                  <a:t>the corrected resolution for the zigzag chamber is :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𝝈</m:t>
                    </m:r>
                    <m:r>
                      <a:rPr lang="en-US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1" i="1" smtClean="0">
                            <a:solidFill>
                              <a:srgbClr val="0000CC"/>
                            </a:solidFill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𝟏𝟕𝟎</m:t>
                            </m:r>
                          </m:e>
                          <m:sup>
                            <m:r>
                              <a:rPr lang="en-US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b="1" i="1" smtClean="0">
                            <a:solidFill>
                              <a:srgbClr val="0000CC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𝟑𝟎</m:t>
                            </m:r>
                          </m:e>
                          <m:sup>
                            <m:r>
                              <a:rPr lang="en-US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𝟏𝟔𝟕</m:t>
                    </m:r>
                    <m:r>
                      <a:rPr lang="en-US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𝝁</m:t>
                    </m:r>
                    <m:r>
                      <a:rPr lang="en-US" b="1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𝒓𝒂𝒅</m:t>
                    </m:r>
                  </m:oMath>
                </a14:m>
                <a:r>
                  <a:rPr lang="en-US" dirty="0" smtClean="0"/>
                  <a:t>.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219200"/>
                <a:ext cx="8839200" cy="1855444"/>
              </a:xfrm>
              <a:prstGeom prst="rect">
                <a:avLst/>
              </a:prstGeom>
              <a:blipFill rotWithShape="1">
                <a:blip r:embed="rId2"/>
                <a:stretch>
                  <a:fillRect l="-414" t="-1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1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dirty="0" smtClean="0"/>
              <a:t>Scattering angles</a:t>
            </a:r>
            <a:endParaRPr lang="en-US" sz="3000" b="1" dirty="0"/>
          </a:p>
        </p:txBody>
      </p:sp>
      <p:pic>
        <p:nvPicPr>
          <p:cNvPr id="3074" name="Picture 2" descr="E:\DropBox_gmail\Dropbox\Camera Uploads\2015-01-19 16.44.3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96" t="26464" r="10000" b="11515"/>
          <a:stretch/>
        </p:blipFill>
        <p:spPr bwMode="auto">
          <a:xfrm>
            <a:off x="1600200" y="990600"/>
            <a:ext cx="5257800" cy="324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219200" y="4343400"/>
                <a:ext cx="6400800" cy="1616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Polar angle: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  <a:ea typeface="Cambria Math"/>
                      </a:rPr>
                      <m:t>a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𝑐𝑜𝑠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𝛿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𝑧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𝑑</m:t>
                            </m:r>
                          </m:den>
                        </m:f>
                      </m:e>
                    </m:d>
                  </m:oMath>
                </a14:m>
                <a:endParaRPr lang="en-US" b="0" dirty="0" smtClean="0">
                  <a:ea typeface="Cambria Math"/>
                </a:endParaRPr>
              </a:p>
              <a:p>
                <a:r>
                  <a:rPr lang="en-US" dirty="0" smtClean="0"/>
                  <a:t>Azimuthal angle: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ea typeface="Cambria Math"/>
                          </a:rPr>
                          <m:t>acos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𝑙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𝑙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𝑑</m:t>
                                        </m:r>
                                        <m:r>
                                          <a:rPr lang="en-U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∗</m:t>
                                        </m:r>
                                        <m:func>
                                          <m:funcPr>
                                            <m:ctrlP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b="0" i="0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tan</m:t>
                                            </m:r>
                                          </m:fName>
                                          <m:e>
                                            <m:d>
                                              <m:dPr>
                                                <m:ctrlPr>
                                                  <a:rPr lang="en-US" b="0" i="1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b="0" i="1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𝜌</m:t>
                                                </m:r>
                                              </m:e>
                                            </m:d>
                                          </m:e>
                                        </m:func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2∗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𝑙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1∗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𝑙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b="0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𝛿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𝑧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𝑧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1−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𝑧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2, </m:t>
                      </m:r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  <m:r>
                        <a:rPr lang="en-US" b="0" i="1" smtClean="0">
                          <a:latin typeface="Cambria Math"/>
                        </a:rPr>
                        <m:t>1=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1^2</m:t>
                          </m:r>
                        </m:e>
                      </m:rad>
                      <m:r>
                        <a:rPr lang="en-US" b="0" i="1" smtClean="0">
                          <a:latin typeface="Cambria Math"/>
                        </a:rPr>
                        <m:t>, </m:t>
                      </m:r>
                      <m:r>
                        <a:rPr lang="en-US" b="0" i="1" smtClean="0">
                          <a:latin typeface="Cambria Math"/>
                        </a:rPr>
                        <m:t>𝑙</m:t>
                      </m:r>
                      <m:r>
                        <a:rPr lang="en-US" b="0" i="1" smtClean="0">
                          <a:latin typeface="Cambria Math"/>
                        </a:rPr>
                        <m:t>2=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2^2</m:t>
                          </m:r>
                        </m:e>
                      </m:rad>
                      <m:r>
                        <a:rPr lang="en-US" b="0" i="1" smtClean="0">
                          <a:latin typeface="Cambria Math"/>
                        </a:rPr>
                        <m:t>, </m:t>
                      </m:r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𝑑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1−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𝑦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1−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𝑦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𝑧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1−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𝑧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4343400"/>
                <a:ext cx="6400800" cy="1616405"/>
              </a:xfrm>
              <a:prstGeom prst="rect">
                <a:avLst/>
              </a:prstGeom>
              <a:blipFill rotWithShape="1">
                <a:blip r:embed="rId3"/>
                <a:stretch>
                  <a:fillRect l="-762" b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57200" y="60960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Polar angle reflects the divergence of ‘beam’, </a:t>
            </a:r>
            <a:r>
              <a:rPr lang="en-US" b="1" dirty="0" err="1" smtClean="0">
                <a:solidFill>
                  <a:srgbClr val="0000CC"/>
                </a:solidFill>
              </a:rPr>
              <a:t>ie</a:t>
            </a:r>
            <a:r>
              <a:rPr lang="en-US" b="1" dirty="0" smtClean="0">
                <a:solidFill>
                  <a:srgbClr val="0000CC"/>
                </a:solidFill>
              </a:rPr>
              <a:t>., the scattering effect. </a:t>
            </a:r>
          </a:p>
          <a:p>
            <a:r>
              <a:rPr lang="en-US" b="1" dirty="0" smtClean="0">
                <a:solidFill>
                  <a:srgbClr val="0000CC"/>
                </a:solidFill>
              </a:rPr>
              <a:t>The polar angle is also dependent on the distance between detectors.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477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495800" cy="2514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457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Pi-, 32GeV/c</a:t>
            </a:r>
          </a:p>
          <a:p>
            <a:r>
              <a:rPr lang="en-US" dirty="0" smtClean="0"/>
              <a:t>Rho between REF2 and REF1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47925"/>
            <a:ext cx="4495800" cy="24288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6800" y="2743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Pi-, </a:t>
            </a:r>
            <a:r>
              <a:rPr lang="en-US" dirty="0" smtClean="0">
                <a:solidFill>
                  <a:srgbClr val="FF0000"/>
                </a:solidFill>
              </a:rPr>
              <a:t>120GeV/c</a:t>
            </a:r>
          </a:p>
          <a:p>
            <a:r>
              <a:rPr lang="en-US" dirty="0" smtClean="0"/>
              <a:t>Rho between REF2 and REF1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9526"/>
            <a:ext cx="4629150" cy="25050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67400" y="457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Pi-, 32GeV/c</a:t>
            </a:r>
          </a:p>
          <a:p>
            <a:r>
              <a:rPr lang="en-US" dirty="0" smtClean="0"/>
              <a:t>Rho between </a:t>
            </a:r>
            <a:r>
              <a:rPr lang="en-US" dirty="0" smtClean="0">
                <a:solidFill>
                  <a:srgbClr val="0000CC"/>
                </a:solidFill>
              </a:rPr>
              <a:t>REF4</a:t>
            </a:r>
            <a:r>
              <a:rPr lang="en-US" dirty="0" smtClean="0"/>
              <a:t> and REF1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447925"/>
            <a:ext cx="4648200" cy="24288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67400" y="2743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Pi-, </a:t>
            </a:r>
            <a:r>
              <a:rPr lang="en-US" dirty="0" smtClean="0">
                <a:solidFill>
                  <a:srgbClr val="FF0000"/>
                </a:solidFill>
              </a:rPr>
              <a:t>120GeV/c</a:t>
            </a:r>
          </a:p>
          <a:p>
            <a:r>
              <a:rPr lang="en-US" dirty="0" smtClean="0"/>
              <a:t>Rho between </a:t>
            </a:r>
            <a:r>
              <a:rPr lang="en-US" dirty="0" smtClean="0">
                <a:solidFill>
                  <a:srgbClr val="0000CC"/>
                </a:solidFill>
              </a:rPr>
              <a:t>REF4</a:t>
            </a:r>
            <a:r>
              <a:rPr lang="en-US" dirty="0" smtClean="0"/>
              <a:t> and REF1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6800"/>
            <a:ext cx="4495800" cy="1981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33600" y="51054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Pi-, 32GeV/c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Rho between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REF4 and REF3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4876800"/>
            <a:ext cx="4648200" cy="19812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943600" y="51054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Pi-, 120GeV/c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Rho between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REF4 and REF3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38600" y="78036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Rho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9456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03" y="1"/>
            <a:ext cx="4209393" cy="2514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21967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Pi-, 32GeV/c</a:t>
            </a:r>
          </a:p>
          <a:p>
            <a:r>
              <a:rPr lang="en-US" dirty="0" smtClean="0"/>
              <a:t>theta between </a:t>
            </a:r>
          </a:p>
          <a:p>
            <a:r>
              <a:rPr lang="en-US" dirty="0" smtClean="0"/>
              <a:t>REF2 and REF1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54" y="2447925"/>
            <a:ext cx="4065891" cy="24288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26670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Pi-, </a:t>
            </a:r>
            <a:r>
              <a:rPr lang="en-US" dirty="0" smtClean="0">
                <a:solidFill>
                  <a:srgbClr val="FF0000"/>
                </a:solidFill>
              </a:rPr>
              <a:t>120GeV/c</a:t>
            </a:r>
          </a:p>
          <a:p>
            <a:r>
              <a:rPr lang="en-US" dirty="0" smtClean="0"/>
              <a:t>theta between</a:t>
            </a:r>
          </a:p>
          <a:p>
            <a:r>
              <a:rPr lang="en-US" dirty="0" smtClean="0"/>
              <a:t>REF2 and REF1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650" y="9526"/>
            <a:ext cx="4193450" cy="25050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05400" y="2286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Pi-, 32GeV/c</a:t>
            </a:r>
          </a:p>
          <a:p>
            <a:r>
              <a:rPr lang="en-US" dirty="0" smtClean="0"/>
              <a:t>theta between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00CC"/>
                </a:solidFill>
              </a:rPr>
              <a:t>REF4</a:t>
            </a:r>
            <a:r>
              <a:rPr lang="en-US" dirty="0" smtClean="0"/>
              <a:t> and REF1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650" y="2447925"/>
            <a:ext cx="4139195" cy="24288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05400" y="26670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Pi-, </a:t>
            </a:r>
            <a:r>
              <a:rPr lang="en-US" dirty="0" smtClean="0">
                <a:solidFill>
                  <a:srgbClr val="FF0000"/>
                </a:solidFill>
              </a:rPr>
              <a:t>120GeV/c</a:t>
            </a:r>
          </a:p>
          <a:p>
            <a:r>
              <a:rPr lang="en-US" dirty="0" smtClean="0"/>
              <a:t>theta between 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REF4</a:t>
            </a:r>
            <a:r>
              <a:rPr lang="en-US" dirty="0" smtClean="0"/>
              <a:t> and REF1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04" y="4876800"/>
            <a:ext cx="4123996" cy="1981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09600" y="51054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Pi-, 32GeV/c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theta between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REF4 and REF3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650" y="4876800"/>
            <a:ext cx="4139195" cy="19812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181600" y="51054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Pi-, 120GeV/c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theta between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REF4 and REF3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41442" y="782598"/>
            <a:ext cx="94077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dirty="0" smtClean="0">
                <a:solidFill>
                  <a:srgbClr val="FF0000"/>
                </a:solidFill>
              </a:rPr>
              <a:t>Theta</a:t>
            </a:r>
            <a:endParaRPr lang="en-US" sz="2500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27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Geant4 geometry</a:t>
            </a:r>
            <a:endParaRPr lang="en-US" sz="3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" t="16999" r="2530" b="3673"/>
          <a:stretch/>
        </p:blipFill>
        <p:spPr bwMode="auto">
          <a:xfrm>
            <a:off x="443345" y="609601"/>
            <a:ext cx="8146474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3919478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All materials (</a:t>
            </a:r>
            <a:r>
              <a:rPr lang="en-US" dirty="0" err="1" smtClean="0"/>
              <a:t>mylar</a:t>
            </a:r>
            <a:r>
              <a:rPr lang="en-US" dirty="0" smtClean="0"/>
              <a:t>, Al drift, Cu/Ni/Au r/o, G10, FR4, </a:t>
            </a:r>
            <a:r>
              <a:rPr lang="en-US" dirty="0" err="1" smtClean="0"/>
              <a:t>Ar</a:t>
            </a:r>
            <a:r>
              <a:rPr lang="en-US" dirty="0" smtClean="0"/>
              <a:t>/CO2, etc…) are implemented. </a:t>
            </a:r>
            <a:r>
              <a:rPr lang="en-US" dirty="0" err="1" smtClean="0"/>
              <a:t>HoneyComb</a:t>
            </a:r>
            <a:r>
              <a:rPr lang="en-US" dirty="0" smtClean="0"/>
              <a:t> is replaced by 0.1mm </a:t>
            </a:r>
            <a:r>
              <a:rPr lang="en-US" dirty="0" err="1" smtClean="0"/>
              <a:t>mylar</a:t>
            </a:r>
            <a:r>
              <a:rPr lang="en-US" dirty="0" smtClean="0"/>
              <a:t> film. </a:t>
            </a:r>
            <a:r>
              <a:rPr lang="en-US" u="sng" dirty="0" smtClean="0"/>
              <a:t>GEM holes are not implemented</a:t>
            </a:r>
            <a:r>
              <a:rPr lang="en-US" dirty="0" smtClean="0"/>
              <a:t>. </a:t>
            </a:r>
            <a:r>
              <a:rPr lang="en-US" u="sng" dirty="0" smtClean="0"/>
              <a:t>No r/o strips</a:t>
            </a:r>
            <a:r>
              <a:rPr lang="en-U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Origin is in the center.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Input particle is set to be a point beam, normal incident, 20 mm in front of REF1.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Physics list </a:t>
            </a:r>
            <a:r>
              <a:rPr lang="en-US" dirty="0" smtClean="0"/>
              <a:t>used </a:t>
            </a:r>
            <a:r>
              <a:rPr lang="en-US" dirty="0"/>
              <a:t>is </a:t>
            </a:r>
            <a:r>
              <a:rPr lang="en-US" dirty="0" smtClean="0"/>
              <a:t>FTFP_BERT:</a:t>
            </a: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geant4.cern.ch/support/proc_mod_catalog/physics_lists/hadronic/FTFP_BERT.html</a:t>
            </a:r>
            <a:endParaRPr lang="en-US" dirty="0" smtClean="0"/>
          </a:p>
          <a:p>
            <a:r>
              <a:rPr lang="en-US" dirty="0" smtClean="0"/>
              <a:t>In which Multiple Scattering model (based on the Lewis theory) is included:</a:t>
            </a:r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geant4.cern.ch/G4UsersDocuments/UsersGuides/PhysicsReferenceManual/html/node34.html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No resolution smearing on the detectors. </a:t>
            </a:r>
            <a:r>
              <a:rPr lang="en-US" b="1" dirty="0" smtClean="0">
                <a:solidFill>
                  <a:srgbClr val="FF0000"/>
                </a:solidFill>
              </a:rPr>
              <a:t>The results will reflect the “intrinsic” resolutions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414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279031"/>
              </p:ext>
            </p:extLst>
          </p:nvPr>
        </p:nvGraphicFramePr>
        <p:xfrm>
          <a:off x="304802" y="838200"/>
          <a:ext cx="8000995" cy="19869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46599"/>
                <a:gridCol w="1059066"/>
                <a:gridCol w="1059066"/>
                <a:gridCol w="1059066"/>
                <a:gridCol w="1059066"/>
                <a:gridCol w="1059066"/>
                <a:gridCol w="1059066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Rho angles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unit in </a:t>
                      </a:r>
                      <a:r>
                        <a:rPr lang="en-US" sz="1800" u="none" strike="noStrike" dirty="0" err="1">
                          <a:effectLst/>
                        </a:rPr>
                        <a:t>urad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REF2-REF1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REF4-REF1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REF4-REF3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mean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rms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mean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rms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mean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rms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32GeV/c pi-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186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107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120GeV/c pi-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46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32GeV/c proton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184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106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120GeV/c proton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effectLst/>
                          <a:latin typeface="Arial"/>
                        </a:rPr>
                        <a:t>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effectLst/>
                          <a:latin typeface="Arial"/>
                        </a:rPr>
                        <a:t>54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7200" y="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/>
              <a:t>Comparison tables</a:t>
            </a:r>
            <a:endParaRPr lang="en-US" sz="3000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3599112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/>
              <a:t>Summary</a:t>
            </a:r>
            <a:endParaRPr lang="en-US" sz="3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0" y="4513512"/>
                <a:ext cx="8991600" cy="23444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Geant4 simulation can produce “intrinsic” resolutions for the FNAL trackers and the FIT EIC chamber. At 32GeV/c, FIT EIC chamber gives resolution of ~56um.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u="sng" dirty="0" smtClean="0"/>
                  <a:t>The zigzag GEM resolution after the multiple scattering correction is </a:t>
                </a:r>
                <a14:m>
                  <m:oMath xmlns:m="http://schemas.openxmlformats.org/officeDocument/2006/math">
                    <m:r>
                      <a:rPr lang="en-US" b="0" i="0" u="sng" smtClean="0">
                        <a:latin typeface="Cambria Math"/>
                      </a:rPr>
                      <m:t>~</m:t>
                    </m:r>
                    <m:r>
                      <a:rPr lang="en-US" b="0" i="1" u="sng" smtClean="0">
                        <a:latin typeface="Cambria Math"/>
                      </a:rPr>
                      <m:t>167</m:t>
                    </m:r>
                    <m:r>
                      <a:rPr lang="en-US" b="0" i="1" u="sng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b="0" i="1" u="sng" smtClean="0">
                        <a:latin typeface="Cambria Math"/>
                      </a:rPr>
                      <m:t>𝑟𝑎𝑑</m:t>
                    </m:r>
                  </m:oMath>
                </a14:m>
                <a:r>
                  <a:rPr lang="en-US" u="sng" dirty="0" smtClean="0"/>
                  <a:t>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Total Scattering angle for 32GeV/c is around 76urad, with a </a:t>
                </a:r>
                <a:r>
                  <a:rPr lang="en-US" dirty="0" err="1" smtClean="0"/>
                  <a:t>rms</a:t>
                </a:r>
                <a:r>
                  <a:rPr lang="en-US" dirty="0" smtClean="0"/>
                  <a:t> width 50urad.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Further studies can be done with this G4 simulation package, such as efficiency (&gt;99% estimation).</a:t>
                </a:r>
                <a:endParaRPr lang="en-US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13512"/>
                <a:ext cx="8991600" cy="2344488"/>
              </a:xfrm>
              <a:prstGeom prst="rect">
                <a:avLst/>
              </a:prstGeom>
              <a:blipFill rotWithShape="1">
                <a:blip r:embed="rId2"/>
                <a:stretch>
                  <a:fillRect l="-407" t="-1299" b="-1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809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82476"/>
            <a:ext cx="845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What are studied at the first step</a:t>
            </a:r>
            <a:r>
              <a:rPr lang="en-US" dirty="0" smtClean="0"/>
              <a:t>:</a:t>
            </a:r>
          </a:p>
          <a:p>
            <a:r>
              <a:rPr lang="en-US" dirty="0" smtClean="0"/>
              <a:t>Build exclusive and inclusive residuals for: (1) four trackers (2) FITEIC, in Cartesian coordinates.</a:t>
            </a:r>
          </a:p>
          <a:p>
            <a:r>
              <a:rPr lang="en-US" dirty="0" smtClean="0"/>
              <a:t>Compared: [ 32GeV/c , 120GeV/c ]  [pi- , proton]</a:t>
            </a:r>
          </a:p>
          <a:p>
            <a:r>
              <a:rPr lang="en-US" dirty="0" smtClean="0"/>
              <a:t>20k events are simulated for each run.</a:t>
            </a:r>
          </a:p>
          <a:p>
            <a:endParaRPr lang="en-US" dirty="0"/>
          </a:p>
          <a:p>
            <a:r>
              <a:rPr lang="en-US" dirty="0" smtClean="0"/>
              <a:t>The plots in X coordinate will be shown in the following. (plots in Y are very similar). Both resolutions will be shown in tables.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6" t="18606" r="17121" b="3333"/>
          <a:stretch/>
        </p:blipFill>
        <p:spPr>
          <a:xfrm>
            <a:off x="228600" y="2895600"/>
            <a:ext cx="4109594" cy="31657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1" t="32424" r="15757" b="27091"/>
          <a:stretch/>
        </p:blipFill>
        <p:spPr>
          <a:xfrm>
            <a:off x="4488873" y="3810000"/>
            <a:ext cx="4655127" cy="231371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488873" y="3810000"/>
            <a:ext cx="4655127" cy="23137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8600" y="2895600"/>
            <a:ext cx="4109594" cy="31657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105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dirty="0" smtClean="0"/>
              <a:t>32GeV/c </a:t>
            </a:r>
            <a:r>
              <a:rPr lang="en-US" sz="3000" dirty="0" smtClean="0">
                <a:solidFill>
                  <a:srgbClr val="FF0000"/>
                </a:solidFill>
              </a:rPr>
              <a:t>pi-</a:t>
            </a:r>
            <a:r>
              <a:rPr lang="en-US" sz="3000" dirty="0" smtClean="0"/>
              <a:t> </a:t>
            </a:r>
            <a:r>
              <a:rPr lang="en-US" sz="3000" dirty="0" smtClean="0">
                <a:solidFill>
                  <a:srgbClr val="0000CC"/>
                </a:solidFill>
              </a:rPr>
              <a:t>position</a:t>
            </a:r>
            <a:r>
              <a:rPr lang="en-US" sz="3000" dirty="0" smtClean="0"/>
              <a:t> distributions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4057650" cy="3038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533400"/>
            <a:ext cx="4038600" cy="3038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4057650" cy="30384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362325"/>
            <a:ext cx="4038600" cy="30384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914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REF1X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38800" y="914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REF2X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38978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REF3X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38800" y="38978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REF4X</a:t>
            </a:r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4267200"/>
            <a:ext cx="3910050" cy="233577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24200" y="463344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FIT_EIC_X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" y="64008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Divergence of the ‘beam’ is clear.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" y="1676400"/>
            <a:ext cx="114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Units in all plots are in mm.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609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120</a:t>
            </a:r>
            <a:r>
              <a:rPr lang="en-US" sz="3000" dirty="0" smtClean="0"/>
              <a:t>GeV/c pi- </a:t>
            </a:r>
            <a:r>
              <a:rPr lang="en-US" sz="3000" dirty="0" smtClean="0">
                <a:solidFill>
                  <a:srgbClr val="0000CC"/>
                </a:solidFill>
              </a:rPr>
              <a:t>position</a:t>
            </a:r>
            <a:r>
              <a:rPr lang="en-US" sz="3000" dirty="0" smtClean="0"/>
              <a:t> distributions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4057650" cy="3038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533400"/>
            <a:ext cx="4038600" cy="3038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4057650" cy="2971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429000"/>
            <a:ext cx="4038600" cy="29717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914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REF1X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38800" y="914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REF2X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38978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REF3X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38800" y="38978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REF4X</a:t>
            </a:r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4267200"/>
            <a:ext cx="3910050" cy="233577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24200" y="463344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FIT_EIC_X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" y="64008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Divergence of the ‘beam’ is much smaller than the 32GeV/c case.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" y="1676400"/>
            <a:ext cx="114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Units in all plots are in mm.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85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dirty="0" smtClean="0"/>
              <a:t>32GeV/c </a:t>
            </a:r>
            <a:r>
              <a:rPr lang="en-US" sz="3000" dirty="0" smtClean="0">
                <a:solidFill>
                  <a:srgbClr val="FF0000"/>
                </a:solidFill>
              </a:rPr>
              <a:t>proton</a:t>
            </a:r>
            <a:r>
              <a:rPr lang="en-US" sz="3000" dirty="0" smtClean="0"/>
              <a:t> </a:t>
            </a:r>
            <a:r>
              <a:rPr lang="en-US" sz="3000" dirty="0" smtClean="0">
                <a:solidFill>
                  <a:srgbClr val="0000CC"/>
                </a:solidFill>
              </a:rPr>
              <a:t>position</a:t>
            </a:r>
            <a:r>
              <a:rPr lang="en-US" sz="3000" dirty="0" smtClean="0"/>
              <a:t> distributions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4057650" cy="3038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533400"/>
            <a:ext cx="4038600" cy="3038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62326"/>
            <a:ext cx="4057650" cy="30384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362326"/>
            <a:ext cx="4038600" cy="30384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914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REF1X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38800" y="914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REF2X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38978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REF3X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38800" y="38978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REF4X</a:t>
            </a:r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4267200"/>
            <a:ext cx="3910050" cy="233577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24200" y="463344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FIT_EIC_X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" y="64008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</a:rPr>
              <a:t>Divergence of the ‘beam’ is clear and </a:t>
            </a:r>
            <a:r>
              <a:rPr lang="en-US" b="1" dirty="0" smtClean="0">
                <a:solidFill>
                  <a:srgbClr val="FF0000"/>
                </a:solidFill>
              </a:rPr>
              <a:t>very similar to the 32GeV/c </a:t>
            </a:r>
            <a:r>
              <a:rPr lang="en-US" b="1" dirty="0" err="1" smtClean="0">
                <a:solidFill>
                  <a:srgbClr val="FF0000"/>
                </a:solidFill>
              </a:rPr>
              <a:t>Pions</a:t>
            </a:r>
            <a:r>
              <a:rPr lang="en-US" b="1" dirty="0" smtClean="0">
                <a:solidFill>
                  <a:srgbClr val="0000CC"/>
                </a:solidFill>
              </a:rPr>
              <a:t>.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" y="1676400"/>
            <a:ext cx="114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Units in all plots are in mm.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41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120</a:t>
            </a:r>
            <a:r>
              <a:rPr lang="en-US" sz="3000" dirty="0" smtClean="0"/>
              <a:t>GeV/c proton </a:t>
            </a:r>
            <a:r>
              <a:rPr lang="en-US" sz="3000" dirty="0" smtClean="0">
                <a:solidFill>
                  <a:srgbClr val="0000CC"/>
                </a:solidFill>
              </a:rPr>
              <a:t>position</a:t>
            </a:r>
            <a:r>
              <a:rPr lang="en-US" sz="3000" dirty="0" smtClean="0"/>
              <a:t> distributions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4057650" cy="3038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533400"/>
            <a:ext cx="4038600" cy="3038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4057650" cy="29717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429000"/>
            <a:ext cx="4038600" cy="29717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914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REF1X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38800" y="914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REF2X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38978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REF3X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38800" y="38978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REF4X</a:t>
            </a:r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1" y="4267200"/>
            <a:ext cx="3910048" cy="233577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24200" y="463344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FIT_EIC_X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" y="6400800"/>
            <a:ext cx="906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Divergence of the ‘beam’ is much smaller than the 32GeV/c case. Similar to the 120GeV/c pion case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" y="1676400"/>
            <a:ext cx="114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Units in all plots are in mm.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34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32</a:t>
            </a:r>
            <a:r>
              <a:rPr lang="en-US" sz="3000" dirty="0" smtClean="0"/>
              <a:t>GeV/c pi- </a:t>
            </a:r>
            <a:r>
              <a:rPr lang="en-US" sz="3000" dirty="0" smtClean="0">
                <a:solidFill>
                  <a:srgbClr val="0000CC"/>
                </a:solidFill>
              </a:rPr>
              <a:t>residual</a:t>
            </a:r>
            <a:r>
              <a:rPr lang="en-US" sz="3000" dirty="0" smtClean="0"/>
              <a:t> distributions</a:t>
            </a:r>
            <a:endParaRPr lang="en-US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0471"/>
            <a:ext cx="4648200" cy="27767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785991"/>
            <a:ext cx="4495800" cy="26856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1066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REF1X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11062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REF1X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53891" y="2895600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Units all in um</a:t>
            </a:r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3651286"/>
            <a:ext cx="4629150" cy="27653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691116"/>
            <a:ext cx="4495800" cy="26856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5800" y="3962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REF2X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40018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REF2X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81600" y="20574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GeoMean</a:t>
            </a:r>
            <a:r>
              <a:rPr lang="en-US" sz="2400" dirty="0" smtClean="0">
                <a:solidFill>
                  <a:srgbClr val="FF0000"/>
                </a:solidFill>
              </a:rPr>
              <a:t>: 45um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1600" y="4655403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GeoMean</a:t>
            </a:r>
            <a:r>
              <a:rPr lang="en-US" sz="2400" dirty="0" smtClean="0">
                <a:solidFill>
                  <a:srgbClr val="FF0000"/>
                </a:solidFill>
              </a:rPr>
              <a:t>: 39um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06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32</a:t>
            </a:r>
            <a:r>
              <a:rPr lang="en-US" sz="3000" dirty="0" smtClean="0"/>
              <a:t>GeV/c pi- </a:t>
            </a:r>
            <a:r>
              <a:rPr lang="en-US" sz="3000" dirty="0" smtClean="0">
                <a:solidFill>
                  <a:srgbClr val="0000CC"/>
                </a:solidFill>
              </a:rPr>
              <a:t>residual</a:t>
            </a:r>
            <a:r>
              <a:rPr lang="en-US" sz="3000" dirty="0" smtClean="0"/>
              <a:t> distributions</a:t>
            </a:r>
            <a:endParaRPr lang="en-US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0471"/>
            <a:ext cx="4648200" cy="27767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785991"/>
            <a:ext cx="4495800" cy="26856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1066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REF3X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11062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REF3X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53891" y="2895600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Units all in um</a:t>
            </a:r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3651286"/>
            <a:ext cx="4629150" cy="27653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691116"/>
            <a:ext cx="4495800" cy="26856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5800" y="3962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REF4X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40018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REF4X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81600" y="20574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GeoMean</a:t>
            </a:r>
            <a:r>
              <a:rPr lang="en-US" sz="2400" dirty="0" smtClean="0">
                <a:solidFill>
                  <a:srgbClr val="FF0000"/>
                </a:solidFill>
              </a:rPr>
              <a:t>: 26um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1600" y="4655403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GeoMean</a:t>
            </a:r>
            <a:r>
              <a:rPr lang="en-US" sz="2400" dirty="0" smtClean="0">
                <a:solidFill>
                  <a:srgbClr val="FF0000"/>
                </a:solidFill>
              </a:rPr>
              <a:t>: 41um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71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1460</TotalTime>
  <Words>1384</Words>
  <Application>Microsoft Office PowerPoint</Application>
  <PresentationFormat>On-screen Show (4:3)</PresentationFormat>
  <Paragraphs>657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FNAL beam test simulation with Geant4.10.01</vt:lpstr>
      <vt:lpstr>Geant4 geometry</vt:lpstr>
      <vt:lpstr>PowerPoint Presentation</vt:lpstr>
      <vt:lpstr>32GeV/c pi- position distributions</vt:lpstr>
      <vt:lpstr>120GeV/c pi- position distributions</vt:lpstr>
      <vt:lpstr>32GeV/c proton position distributions</vt:lpstr>
      <vt:lpstr>120GeV/c proton position distributions</vt:lpstr>
      <vt:lpstr>32GeV/c pi- residual distributions</vt:lpstr>
      <vt:lpstr>32GeV/c pi- residual distributions</vt:lpstr>
      <vt:lpstr>32GeV/c pi- residual distributions for FITEIC</vt:lpstr>
      <vt:lpstr>120GeV/c pi- residual distributions</vt:lpstr>
      <vt:lpstr>120GeV/c pi- residual distributions</vt:lpstr>
      <vt:lpstr>120GeV/c pi- residual distributions for FITEIC</vt:lpstr>
      <vt:lpstr>Comparison tables</vt:lpstr>
      <vt:lpstr>Resolutions for trackers</vt:lpstr>
      <vt:lpstr>Resolutions for FIT EIC chamber (zigzag)</vt:lpstr>
      <vt:lpstr>Scattering angles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hepA</dc:creator>
  <cp:lastModifiedBy>hepA</cp:lastModifiedBy>
  <cp:revision>73</cp:revision>
  <dcterms:created xsi:type="dcterms:W3CDTF">2006-08-16T00:00:00Z</dcterms:created>
  <dcterms:modified xsi:type="dcterms:W3CDTF">2015-01-20T16:10:04Z</dcterms:modified>
</cp:coreProperties>
</file>